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2" autoAdjust="0"/>
    <p:restoredTop sz="94684" autoAdjust="0"/>
  </p:normalViewPr>
  <p:slideViewPr>
    <p:cSldViewPr snapToGrid="0">
      <p:cViewPr>
        <p:scale>
          <a:sx n="100" d="100"/>
          <a:sy n="100" d="100"/>
        </p:scale>
        <p:origin x="3590" y="211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o.usa.gov/x6HBh"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governor.wa.gov/sites/default/files/OrcaTaskForce_reportandrecommendations_11.16.18.pdf" TargetMode="External"/><Relationship Id="rId4" Type="http://schemas.openxmlformats.org/officeDocument/2006/relationships/hyperlink" Target="mailto:wcr.education@noaa.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gac6358b05f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gac6358b05f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b="1">
              <a:latin typeface="Helvetica Neue"/>
              <a:ea typeface="Helvetica Neue"/>
              <a:cs typeface="Helvetica Neue"/>
              <a:sym typeface="Helvetica Neue"/>
            </a:endParaRPr>
          </a:p>
          <a:p>
            <a:pPr marL="0" lvl="0" indent="0" algn="l" rtl="0">
              <a:spcBef>
                <a:spcPts val="0"/>
              </a:spcBef>
              <a:spcAft>
                <a:spcPts val="0"/>
              </a:spcAft>
              <a:buClr>
                <a:schemeClr val="dk1"/>
              </a:buClr>
              <a:buFont typeface="Arial"/>
              <a:buNone/>
            </a:pPr>
            <a:r>
              <a:rPr lang="en-US" sz="1200" b="1">
                <a:latin typeface="Helvetica Neue"/>
                <a:ea typeface="Helvetica Neue"/>
                <a:cs typeface="Helvetica Neue"/>
                <a:sym typeface="Helvetica Neue"/>
              </a:rPr>
              <a:t>Unit</a:t>
            </a:r>
            <a:endParaRPr sz="1200" b="1">
              <a:latin typeface="Helvetica Neue"/>
              <a:ea typeface="Helvetica Neue"/>
              <a:cs typeface="Helvetica Neue"/>
              <a:sym typeface="Helvetica Neue"/>
            </a:endParaRPr>
          </a:p>
          <a:p>
            <a:pPr marL="0" lvl="0" indent="0" algn="l" rtl="0">
              <a:spcBef>
                <a:spcPts val="0"/>
              </a:spcBef>
              <a:spcAft>
                <a:spcPts val="0"/>
              </a:spcAft>
              <a:buNone/>
            </a:pPr>
            <a:r>
              <a:rPr lang="en-US" sz="1200">
                <a:latin typeface="Helvetica Neue"/>
                <a:ea typeface="Helvetica Neue"/>
                <a:cs typeface="Helvetica Neue"/>
                <a:sym typeface="Helvetica Neue"/>
              </a:rPr>
              <a:t>This slidesh</a:t>
            </a:r>
            <a:r>
              <a:rPr lang="en-US" sz="1200">
                <a:highlight>
                  <a:schemeClr val="lt1"/>
                </a:highlight>
                <a:latin typeface="Helvetica Neue"/>
                <a:ea typeface="Helvetica Neue"/>
                <a:cs typeface="Helvetica Neue"/>
                <a:sym typeface="Helvetica Neue"/>
              </a:rPr>
              <a:t>ow is part of Lesson 7 of the </a:t>
            </a:r>
            <a:r>
              <a:rPr lang="en-US" sz="1200" i="1" u="sng">
                <a:solidFill>
                  <a:schemeClr val="hlink"/>
                </a:solidFill>
                <a:highlight>
                  <a:schemeClr val="lt1"/>
                </a:highlight>
                <a:latin typeface="Helvetica Neue"/>
                <a:ea typeface="Helvetica Neue"/>
                <a:cs typeface="Helvetica Neue"/>
                <a:sym typeface="Helvetica Neue"/>
                <a:hlinkClick r:id="rId3"/>
              </a:rPr>
              <a:t>Saving the Southern Resident Killer Whales</a:t>
            </a:r>
            <a:r>
              <a:rPr lang="en-US" sz="1200" u="sng">
                <a:solidFill>
                  <a:schemeClr val="hlink"/>
                </a:solidFill>
                <a:highlight>
                  <a:schemeClr val="lt1"/>
                </a:highlight>
                <a:latin typeface="Helvetica Neue"/>
                <a:ea typeface="Helvetica Neue"/>
                <a:cs typeface="Helvetica Neue"/>
                <a:sym typeface="Helvetica Neue"/>
                <a:hlinkClick r:id="rId3"/>
              </a:rPr>
              <a:t> project-based learning unit</a:t>
            </a:r>
            <a:r>
              <a:rPr lang="en-US" sz="1200">
                <a:highlight>
                  <a:schemeClr val="lt1"/>
                </a:highlight>
                <a:latin typeface="Helvetica Neue"/>
                <a:ea typeface="Helvetica Neue"/>
                <a:cs typeface="Helvetica Neue"/>
                <a:sym typeface="Helvetica Neue"/>
              </a:rPr>
              <a:t>. Th</a:t>
            </a:r>
            <a:r>
              <a:rPr lang="en-US" sz="1200">
                <a:latin typeface="Helvetica Neue"/>
                <a:ea typeface="Helvetica Neue"/>
                <a:cs typeface="Helvetica Neue"/>
                <a:sym typeface="Helvetica Neue"/>
              </a:rPr>
              <a:t>is unit can be downloaded for free from the NOAA Fisheries website. For questions or comments about this unit, please email </a:t>
            </a:r>
            <a:r>
              <a:rPr lang="en-US" sz="1200" u="sng">
                <a:solidFill>
                  <a:schemeClr val="hlink"/>
                </a:solidFill>
                <a:latin typeface="Helvetica Neue"/>
                <a:ea typeface="Helvetica Neue"/>
                <a:cs typeface="Helvetica Neue"/>
                <a:sym typeface="Helvetica Neue"/>
                <a:hlinkClick r:id="rId4"/>
              </a:rPr>
              <a:t>wcr.education@noaa.gov</a:t>
            </a:r>
            <a:r>
              <a:rPr lang="en-US"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a:p>
            <a:pPr marL="0" lvl="0" indent="0" algn="l" rtl="0">
              <a:spcBef>
                <a:spcPts val="0"/>
              </a:spcBef>
              <a:spcAft>
                <a:spcPts val="0"/>
              </a:spcAft>
              <a:buNone/>
            </a:pPr>
            <a:r>
              <a:rPr lang="en-US" sz="1200" b="1">
                <a:latin typeface="Helvetica Neue"/>
                <a:ea typeface="Helvetica Neue"/>
                <a:cs typeface="Helvetica Neue"/>
                <a:sym typeface="Helvetica Neue"/>
              </a:rPr>
              <a:t>Note</a:t>
            </a:r>
            <a:endParaRPr sz="1200" b="1">
              <a:latin typeface="Helvetica Neue"/>
              <a:ea typeface="Helvetica Neue"/>
              <a:cs typeface="Helvetica Neue"/>
              <a:sym typeface="Helvetica Neue"/>
            </a:endParaRPr>
          </a:p>
          <a:p>
            <a:pPr marL="0" lvl="0" indent="0" algn="l" rtl="0">
              <a:spcBef>
                <a:spcPts val="0"/>
              </a:spcBef>
              <a:spcAft>
                <a:spcPts val="0"/>
              </a:spcAft>
              <a:buNone/>
            </a:pPr>
            <a:r>
              <a:rPr lang="en-US" sz="1200">
                <a:latin typeface="Helvetica Neue"/>
                <a:ea typeface="Helvetica Neue"/>
                <a:cs typeface="Helvetica Neue"/>
                <a:sym typeface="Helvetica Neue"/>
              </a:rPr>
              <a:t>The issues presented in this activity have been simplified for classroom use and do not fully represent the complexities and delicacies of the real Task Force. See the </a:t>
            </a:r>
            <a:r>
              <a:rPr lang="en-US" sz="1200" u="sng">
                <a:solidFill>
                  <a:schemeClr val="hlink"/>
                </a:solidFill>
                <a:latin typeface="Helvetica Neue"/>
                <a:ea typeface="Helvetica Neue"/>
                <a:cs typeface="Helvetica Neue"/>
                <a:sym typeface="Helvetica Neue"/>
                <a:hlinkClick r:id="rId5"/>
              </a:rPr>
              <a:t>Southern Resident Orca Task Force Report and recommendations</a:t>
            </a:r>
            <a:r>
              <a:rPr lang="en-US" sz="1200">
                <a:latin typeface="Helvetica Neue"/>
                <a:ea typeface="Helvetica Neue"/>
                <a:cs typeface="Helvetica Neue"/>
                <a:sym typeface="Helvetica Neue"/>
              </a:rPr>
              <a:t> from November 16, 2018 for the real recommendations. </a:t>
            </a:r>
            <a:endParaRPr sz="1200" b="1">
              <a:latin typeface="Helvetica Neue"/>
              <a:ea typeface="Helvetica Neue"/>
              <a:cs typeface="Helvetica Neue"/>
              <a:sym typeface="Helvetica Neue"/>
            </a:endParaRPr>
          </a:p>
          <a:p>
            <a:pPr marL="0" lvl="0" indent="0" algn="l" rtl="0">
              <a:spcBef>
                <a:spcPts val="0"/>
              </a:spcBef>
              <a:spcAft>
                <a:spcPts val="0"/>
              </a:spcAft>
              <a:buNone/>
            </a:pPr>
            <a:endParaRPr sz="1200" b="1">
              <a:latin typeface="Helvetica Neue"/>
              <a:ea typeface="Helvetica Neue"/>
              <a:cs typeface="Helvetica Neue"/>
              <a:sym typeface="Helvetica Neue"/>
            </a:endParaRPr>
          </a:p>
          <a:p>
            <a:pPr marL="0" lvl="0" indent="0" algn="l" rtl="0">
              <a:spcBef>
                <a:spcPts val="0"/>
              </a:spcBef>
              <a:spcAft>
                <a:spcPts val="0"/>
              </a:spcAft>
              <a:buNone/>
            </a:pPr>
            <a:endParaRPr sz="1200" b="1">
              <a:latin typeface="Helvetica Neue"/>
              <a:ea typeface="Helvetica Neue"/>
              <a:cs typeface="Helvetica Neue"/>
              <a:sym typeface="Helvetica Neue"/>
            </a:endParaRPr>
          </a:p>
          <a:p>
            <a:pPr marL="0" lvl="0" indent="0" algn="l" rtl="0">
              <a:spcBef>
                <a:spcPts val="0"/>
              </a:spcBef>
              <a:spcAft>
                <a:spcPts val="0"/>
              </a:spcAft>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Southern Resident Orca Task Force</a:t>
            </a:r>
            <a:endParaRPr sz="1200">
              <a:latin typeface="Helvetica Neue"/>
              <a:ea typeface="Helvetica Neue"/>
              <a:cs typeface="Helvetica Neue"/>
              <a:sym typeface="Helvetica Neue"/>
            </a:endParaRPr>
          </a:p>
        </p:txBody>
      </p:sp>
      <p:sp>
        <p:nvSpPr>
          <p:cNvPr id="25" name="Google Shape;25;gac6358b05f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bb2f4862e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bb2f4862eb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Helvetica Neue"/>
              <a:ea typeface="Helvetica Neue"/>
              <a:cs typeface="Helvetica Neue"/>
              <a:sym typeface="Helvetica Neue"/>
            </a:endParaRPr>
          </a:p>
          <a:p>
            <a:pPr marL="0" lvl="0" indent="0" algn="l" rtl="0">
              <a:spcBef>
                <a:spcPts val="0"/>
              </a:spcBef>
              <a:spcAft>
                <a:spcPts val="0"/>
              </a:spcAft>
              <a:buNone/>
            </a:pPr>
            <a:endParaRPr sz="1200" b="1">
              <a:latin typeface="Helvetica Neue"/>
              <a:ea typeface="Helvetica Neue"/>
              <a:cs typeface="Helvetica Neue"/>
              <a:sym typeface="Helvetica Neue"/>
            </a:endParaRPr>
          </a:p>
          <a:p>
            <a:pPr marL="0" lvl="0" indent="0" algn="l" rtl="0">
              <a:spcBef>
                <a:spcPts val="0"/>
              </a:spcBef>
              <a:spcAft>
                <a:spcPts val="0"/>
              </a:spcAft>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Shutterstock</a:t>
            </a:r>
            <a:endParaRPr sz="1200">
              <a:latin typeface="Helvetica Neue"/>
              <a:ea typeface="Helvetica Neue"/>
              <a:cs typeface="Helvetica Neue"/>
              <a:sym typeface="Helvetica Neue"/>
            </a:endParaRPr>
          </a:p>
          <a:p>
            <a:pPr marL="0" lvl="0" indent="0" algn="l" rtl="0">
              <a:spcBef>
                <a:spcPts val="0"/>
              </a:spcBef>
              <a:spcAft>
                <a:spcPts val="0"/>
              </a:spcAft>
              <a:buNone/>
            </a:pPr>
            <a:endParaRPr sz="1200">
              <a:latin typeface="Helvetica Neue"/>
              <a:ea typeface="Helvetica Neue"/>
              <a:cs typeface="Helvetica Neue"/>
              <a:sym typeface="Helvetica Neue"/>
            </a:endParaRPr>
          </a:p>
        </p:txBody>
      </p:sp>
      <p:sp>
        <p:nvSpPr>
          <p:cNvPr id="32" name="Google Shape;32;gbb2f4862eb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bb2f4862eb_0_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bb2f4862eb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Shutterstock</a:t>
            </a:r>
            <a:endParaRPr sz="1200">
              <a:latin typeface="Helvetica Neue"/>
              <a:ea typeface="Helvetica Neue"/>
              <a:cs typeface="Helvetica Neue"/>
              <a:sym typeface="Helvetica Neue"/>
            </a:endParaRPr>
          </a:p>
        </p:txBody>
      </p:sp>
      <p:sp>
        <p:nvSpPr>
          <p:cNvPr id="42" name="Google Shape;42;gbb2f4862eb_0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bb2f4862eb_0_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bb2f4862eb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Shutterstock</a:t>
            </a:r>
            <a:endParaRPr sz="1200">
              <a:latin typeface="Helvetica Neue"/>
              <a:ea typeface="Helvetica Neue"/>
              <a:cs typeface="Helvetica Neue"/>
              <a:sym typeface="Helvetica Neue"/>
            </a:endParaRPr>
          </a:p>
        </p:txBody>
      </p:sp>
      <p:sp>
        <p:nvSpPr>
          <p:cNvPr id="54" name="Google Shape;54;gbb2f4862eb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c74da25a2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c74da25a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Helvetica Neue"/>
                <a:ea typeface="Helvetica Neue"/>
                <a:cs typeface="Helvetica Neue"/>
                <a:sym typeface="Helvetica Neue"/>
              </a:rPr>
              <a:t>Photo Credits</a:t>
            </a:r>
            <a:endParaRPr sz="1200" b="1" dirty="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dirty="0">
                <a:latin typeface="Helvetica Neue"/>
                <a:ea typeface="Helvetica Neue"/>
                <a:cs typeface="Helvetica Neue"/>
                <a:sym typeface="Helvetica Neue"/>
              </a:rPr>
              <a:t>Shutterstock</a:t>
            </a:r>
            <a:endParaRPr sz="1200" dirty="0">
              <a:latin typeface="Helvetica Neue"/>
              <a:ea typeface="Helvetica Neue"/>
              <a:cs typeface="Helvetica Neue"/>
              <a:sym typeface="Helvetica Neue"/>
            </a:endParaRPr>
          </a:p>
        </p:txBody>
      </p:sp>
      <p:sp>
        <p:nvSpPr>
          <p:cNvPr id="64" name="Google Shape;64;gcc74da25a2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c74da25a2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cc74da25a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latin typeface="Helvetica Neue"/>
                <a:ea typeface="Helvetica Neue"/>
                <a:cs typeface="Helvetica Neue"/>
                <a:sym typeface="Helvetica Neue"/>
              </a:rPr>
              <a:t>Photo Credits</a:t>
            </a:r>
            <a:endParaRPr sz="1200" b="1" dirty="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dirty="0">
                <a:latin typeface="Helvetica Neue"/>
                <a:ea typeface="Helvetica Neue"/>
                <a:cs typeface="Helvetica Neue"/>
                <a:sym typeface="Helvetica Neue"/>
              </a:rPr>
              <a:t>Shutterstock</a:t>
            </a:r>
            <a:endParaRPr sz="1200" dirty="0">
              <a:latin typeface="Helvetica Neue"/>
              <a:ea typeface="Helvetica Neue"/>
              <a:cs typeface="Helvetica Neue"/>
              <a:sym typeface="Helvetica Neue"/>
            </a:endParaRPr>
          </a:p>
        </p:txBody>
      </p:sp>
      <p:sp>
        <p:nvSpPr>
          <p:cNvPr id="74" name="Google Shape;74;gcc74da25a2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c74da25a2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c74da25a2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a:latin typeface="Helvetica Neue"/>
                <a:ea typeface="Helvetica Neue"/>
                <a:cs typeface="Helvetica Neue"/>
                <a:sym typeface="Helvetica Neue"/>
              </a:rPr>
              <a:t>Photo Credits</a:t>
            </a:r>
            <a:endParaRPr sz="1200" b="1">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Shutterstock</a:t>
            </a:r>
            <a:endParaRPr sz="1200">
              <a:latin typeface="Helvetica Neue"/>
              <a:ea typeface="Helvetica Neue"/>
              <a:cs typeface="Helvetica Neue"/>
              <a:sym typeface="Helvetica Neue"/>
            </a:endParaRPr>
          </a:p>
        </p:txBody>
      </p:sp>
      <p:sp>
        <p:nvSpPr>
          <p:cNvPr id="84" name="Google Shape;84;gcc74da25a2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Area">
  <p:cSld name="Caption Area">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85801" y="4860571"/>
            <a:ext cx="6984125" cy="6024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13B9C2"/>
              </a:buClr>
              <a:buSzPts val="3200"/>
              <a:buFont typeface="Cambria"/>
              <a:buNone/>
              <a:defRPr sz="3200" b="0" i="0" u="none" strike="noStrike" cap="none">
                <a:solidFill>
                  <a:srgbClr val="13B9C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body" idx="1"/>
          </p:nvPr>
        </p:nvSpPr>
        <p:spPr>
          <a:xfrm>
            <a:off x="685801" y="5613563"/>
            <a:ext cx="6400799" cy="597011"/>
          </a:xfrm>
          <a:prstGeom prst="rect">
            <a:avLst/>
          </a:prstGeom>
          <a:noFill/>
          <a:ln>
            <a:noFill/>
          </a:ln>
        </p:spPr>
        <p:txBody>
          <a:bodyPr spcFirstLastPara="1" wrap="square" lIns="0" tIns="0" rIns="0" bIns="0" anchor="t" anchorCtr="0">
            <a:noAutofit/>
          </a:bodyPr>
          <a:lstStyle>
            <a:lvl1pPr marL="457200" marR="0" lvl="0" indent="-228600" algn="l" rtl="0">
              <a:lnSpc>
                <a:spcPct val="85000"/>
              </a:lnSpc>
              <a:spcBef>
                <a:spcPts val="800"/>
              </a:spcBef>
              <a:spcAft>
                <a:spcPts val="0"/>
              </a:spcAft>
              <a:buClr>
                <a:schemeClr val="accent1"/>
              </a:buClr>
              <a:buSzPts val="1440"/>
              <a:buFont typeface="Arial"/>
              <a:buNone/>
              <a:defRPr sz="1800" b="0" i="0" u="none" strike="noStrike" cap="none">
                <a:solidFill>
                  <a:srgbClr val="D8D8D8"/>
                </a:solidFill>
                <a:latin typeface="Cambria"/>
                <a:ea typeface="Cambria"/>
                <a:cs typeface="Cambria"/>
                <a:sym typeface="Cambria"/>
              </a:defRPr>
            </a:lvl1pPr>
            <a:lvl2pPr marL="914400" marR="0" lvl="1" indent="-228600" algn="l" rtl="0">
              <a:lnSpc>
                <a:spcPct val="90000"/>
              </a:lnSpc>
              <a:spcBef>
                <a:spcPts val="300"/>
              </a:spcBef>
              <a:spcAft>
                <a:spcPts val="0"/>
              </a:spcAft>
              <a:buClr>
                <a:schemeClr val="accent1"/>
              </a:buClr>
              <a:buSzPts val="1200"/>
              <a:buFont typeface="Noto Sans Symbols"/>
              <a:buNone/>
              <a:defRPr sz="1200" b="0" i="0" u="none" strike="noStrike" cap="none">
                <a:solidFill>
                  <a:srgbClr val="262626"/>
                </a:solidFill>
                <a:latin typeface="Cambria"/>
                <a:ea typeface="Cambria"/>
                <a:cs typeface="Cambria"/>
                <a:sym typeface="Cambria"/>
              </a:defRPr>
            </a:lvl2pPr>
            <a:lvl3pPr marL="1371600" marR="0" lvl="2" indent="-228600" algn="l" rtl="0">
              <a:lnSpc>
                <a:spcPct val="90000"/>
              </a:lnSpc>
              <a:spcBef>
                <a:spcPts val="300"/>
              </a:spcBef>
              <a:spcAft>
                <a:spcPts val="0"/>
              </a:spcAft>
              <a:buClr>
                <a:schemeClr val="accent1"/>
              </a:buClr>
              <a:buSzPts val="1000"/>
              <a:buFont typeface="Noto Sans Symbols"/>
              <a:buNone/>
              <a:defRPr sz="1000" b="0" i="0" u="none" strike="noStrike" cap="none">
                <a:solidFill>
                  <a:srgbClr val="262626"/>
                </a:solidFill>
                <a:latin typeface="Cambria"/>
                <a:ea typeface="Cambria"/>
                <a:cs typeface="Cambria"/>
                <a:sym typeface="Cambria"/>
              </a:defRPr>
            </a:lvl3pPr>
            <a:lvl4pPr marL="1828800" marR="0" lvl="3"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4pPr>
            <a:lvl5pPr marL="2286000" marR="0" lvl="4"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5pPr>
            <a:lvl6pPr marL="2743200" marR="0" lvl="5"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6pPr>
            <a:lvl7pPr marL="3200400" marR="0" lvl="6"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7pPr>
            <a:lvl8pPr marL="3657600" marR="0" lvl="7"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8pPr>
            <a:lvl9pPr marL="4114800" marR="0" lvl="8" indent="-228600" algn="l" rtl="0">
              <a:lnSpc>
                <a:spcPct val="90000"/>
              </a:lnSpc>
              <a:spcBef>
                <a:spcPts val="300"/>
              </a:spcBef>
              <a:spcAft>
                <a:spcPts val="300"/>
              </a:spcAft>
              <a:buClr>
                <a:schemeClr val="accent1"/>
              </a:buClr>
              <a:buSzPts val="900"/>
              <a:buFont typeface="Noto Sans Symbols"/>
              <a:buNone/>
              <a:defRPr sz="900" b="0" i="0" u="none" strike="noStrike" cap="none">
                <a:solidFill>
                  <a:srgbClr val="262626"/>
                </a:solidFill>
                <a:latin typeface="Cambria"/>
                <a:ea typeface="Cambria"/>
                <a:cs typeface="Cambria"/>
                <a:sym typeface="Cambria"/>
              </a:defRPr>
            </a:lvl9pPr>
          </a:lstStyle>
          <a:p>
            <a:endParaRPr/>
          </a:p>
        </p:txBody>
      </p:sp>
      <p:sp>
        <p:nvSpPr>
          <p:cNvPr id="19" name="Google Shape;19;p2"/>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85800" y="213360"/>
            <a:ext cx="8233228" cy="82441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4400"/>
              <a:buFont typeface="Cambria"/>
              <a:buNone/>
              <a:defRPr sz="4400" b="0" i="0" u="none" strike="noStrike" cap="none">
                <a:solidFill>
                  <a:schemeClr val="dk2"/>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120">
          <p15:clr>
            <a:srgbClr val="FBAE40"/>
          </p15:clr>
        </p15:guide>
        <p15:guide id="2" pos="43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7688498" y="-2"/>
            <a:ext cx="1450144" cy="5987459"/>
          </a:xfrm>
          <a:custGeom>
            <a:avLst/>
            <a:gdLst/>
            <a:ahLst/>
            <a:cxnLst/>
            <a:rect l="l" t="t" r="r" b="b"/>
            <a:pathLst>
              <a:path w="1696743" h="5463677" extrusionOk="0">
                <a:moveTo>
                  <a:pt x="1654379" y="5463677"/>
                </a:moveTo>
                <a:lnTo>
                  <a:pt x="0" y="5454085"/>
                </a:lnTo>
                <a:lnTo>
                  <a:pt x="980930" y="0"/>
                </a:lnTo>
                <a:lnTo>
                  <a:pt x="1696743" y="4620"/>
                </a:lnTo>
                <a:lnTo>
                  <a:pt x="1654379" y="5463677"/>
                </a:lnTo>
                <a:close/>
              </a:path>
            </a:pathLst>
          </a:custGeom>
          <a:gradFill>
            <a:gsLst>
              <a:gs pos="0">
                <a:srgbClr val="07477D">
                  <a:alpha val="0"/>
                </a:srgbClr>
              </a:gs>
              <a:gs pos="42000">
                <a:srgbClr val="07477D">
                  <a:alpha val="0"/>
                </a:srgbClr>
              </a:gs>
              <a:gs pos="100000">
                <a:srgbClr val="07477D">
                  <a:alpha val="33725"/>
                </a:srgbClr>
              </a:gs>
            </a:gsLst>
            <a:lin ang="7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mbria"/>
              <a:ea typeface="Cambria"/>
              <a:cs typeface="Cambria"/>
              <a:sym typeface="Cambria"/>
            </a:endParaRPr>
          </a:p>
        </p:txBody>
      </p:sp>
      <p:sp>
        <p:nvSpPr>
          <p:cNvPr id="11" name="Google Shape;11;p1"/>
          <p:cNvSpPr/>
          <p:nvPr/>
        </p:nvSpPr>
        <p:spPr>
          <a:xfrm>
            <a:off x="0" y="5485562"/>
            <a:ext cx="9138642" cy="1369974"/>
          </a:xfrm>
          <a:prstGeom prst="rect">
            <a:avLst/>
          </a:prstGeom>
          <a:solidFill>
            <a:srgbClr val="0031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mbria"/>
              <a:ea typeface="Cambria"/>
              <a:cs typeface="Cambria"/>
              <a:sym typeface="Cambria"/>
            </a:endParaRPr>
          </a:p>
        </p:txBody>
      </p:sp>
      <p:sp>
        <p:nvSpPr>
          <p:cNvPr id="12" name="Google Shape;12;p1"/>
          <p:cNvSpPr/>
          <p:nvPr/>
        </p:nvSpPr>
        <p:spPr>
          <a:xfrm>
            <a:off x="6947911" y="20912"/>
            <a:ext cx="2196089" cy="6849789"/>
          </a:xfrm>
          <a:custGeom>
            <a:avLst/>
            <a:gdLst/>
            <a:ahLst/>
            <a:cxnLst/>
            <a:rect l="l" t="t" r="r" b="b"/>
            <a:pathLst>
              <a:path w="2196089" h="6849789" extrusionOk="0">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mbria"/>
              <a:ea typeface="Cambria"/>
              <a:cs typeface="Cambria"/>
              <a:sym typeface="Cambria"/>
            </a:endParaRPr>
          </a:p>
        </p:txBody>
      </p:sp>
      <p:pic>
        <p:nvPicPr>
          <p:cNvPr id="13" name="Google Shape;13;p1"/>
          <p:cNvPicPr preferRelativeResize="0"/>
          <p:nvPr/>
        </p:nvPicPr>
        <p:blipFill rotWithShape="1">
          <a:blip r:embed="rId4">
            <a:alphaModFix/>
          </a:blip>
          <a:srcRect/>
          <a:stretch/>
        </p:blipFill>
        <p:spPr>
          <a:xfrm>
            <a:off x="7148210" y="6026476"/>
            <a:ext cx="1598924" cy="728399"/>
          </a:xfrm>
          <a:prstGeom prst="rect">
            <a:avLst/>
          </a:prstGeom>
          <a:noFill/>
          <a:ln>
            <a:noFill/>
          </a:ln>
        </p:spPr>
      </p:pic>
      <p:sp>
        <p:nvSpPr>
          <p:cNvPr id="14" name="Google Shape;14;p1"/>
          <p:cNvSpPr txBox="1"/>
          <p:nvPr/>
        </p:nvSpPr>
        <p:spPr>
          <a:xfrm>
            <a:off x="685801" y="6317618"/>
            <a:ext cx="6697793" cy="540383"/>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1000" b="0" i="0" u="none" strike="noStrike" cap="none">
                <a:solidFill>
                  <a:schemeClr val="lt1"/>
                </a:solidFill>
                <a:latin typeface="Arial Narrow"/>
                <a:ea typeface="Arial Narrow"/>
                <a:cs typeface="Arial Narrow"/>
                <a:sym typeface="Arial Narrow"/>
              </a:rPr>
              <a:t>U.S. Department of Commerce | National Oceanic and Atmospheric Administration | National Marine Fisheries Service</a:t>
            </a:r>
            <a:endParaRPr/>
          </a:p>
        </p:txBody>
      </p:sp>
      <p:sp>
        <p:nvSpPr>
          <p:cNvPr id="15" name="Google Shape;15;p1"/>
          <p:cNvSpPr txBox="1"/>
          <p:nvPr/>
        </p:nvSpPr>
        <p:spPr>
          <a:xfrm>
            <a:off x="126124" y="6304130"/>
            <a:ext cx="559676" cy="55387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28" name="Google Shape;28;p4" descr="A Southern Resident killer whale breaching&#10;&#10;"/>
          <p:cNvPicPr preferRelativeResize="0"/>
          <p:nvPr/>
        </p:nvPicPr>
        <p:blipFill rotWithShape="1">
          <a:blip r:embed="rId3">
            <a:alphaModFix/>
          </a:blip>
          <a:srcRect l="13166" t="13469" r="23924" b="2135"/>
          <a:stretch/>
        </p:blipFill>
        <p:spPr>
          <a:xfrm>
            <a:off x="0" y="1"/>
            <a:ext cx="9437554" cy="6857999"/>
          </a:xfrm>
          <a:prstGeom prst="rect">
            <a:avLst/>
          </a:prstGeom>
          <a:noFill/>
          <a:ln>
            <a:noFill/>
          </a:ln>
        </p:spPr>
      </p:pic>
      <p:sp>
        <p:nvSpPr>
          <p:cNvPr id="2" name="Title 1">
            <a:extLst>
              <a:ext uri="{FF2B5EF4-FFF2-40B4-BE49-F238E27FC236}">
                <a16:creationId xmlns:a16="http://schemas.microsoft.com/office/drawing/2014/main" id="{92B0D823-4DE4-4113-98C2-DF7A8B27D5A3}"/>
              </a:ext>
            </a:extLst>
          </p:cNvPr>
          <p:cNvSpPr>
            <a:spLocks noGrp="1"/>
          </p:cNvSpPr>
          <p:nvPr>
            <p:ph type="title"/>
          </p:nvPr>
        </p:nvSpPr>
        <p:spPr>
          <a:xfrm>
            <a:off x="1428355" y="-801089"/>
            <a:ext cx="6984125" cy="602405"/>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Orca Task Force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5" descr="Oil and gasoline runoff on pavement&#10;&#10;"/>
          <p:cNvPicPr preferRelativeResize="0"/>
          <p:nvPr/>
        </p:nvPicPr>
        <p:blipFill rotWithShape="1">
          <a:blip r:embed="rId3">
            <a:alphaModFix/>
          </a:blip>
          <a:srcRect t="1950" b="1950"/>
          <a:stretch/>
        </p:blipFill>
        <p:spPr>
          <a:xfrm>
            <a:off x="124347" y="193600"/>
            <a:ext cx="2497500" cy="16008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6" name="Google Shape;36;p5"/>
          <p:cNvSpPr txBox="1"/>
          <p:nvPr/>
        </p:nvSpPr>
        <p:spPr>
          <a:xfrm>
            <a:off x="2862875" y="193600"/>
            <a:ext cx="5722200" cy="405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Increase Water Quality Standards</a:t>
            </a:r>
            <a:endParaRPr sz="18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2400">
                <a:solidFill>
                  <a:schemeClr val="dk1"/>
                </a:solidFill>
              </a:rPr>
              <a:t>Increasing water quality standards would create cleaner waterways. This proposal would also fund solutions, like bioswales and rain gardens, to clean up runoff. This can help more salmon survive. It can also reduce the amount of contaminants that accumulate in the Southern Residents. </a:t>
            </a:r>
            <a:endParaRPr sz="2400">
              <a:solidFill>
                <a:schemeClr val="dk1"/>
              </a:solidFill>
              <a:latin typeface="Calibri"/>
              <a:ea typeface="Calibri"/>
              <a:cs typeface="Calibri"/>
              <a:sym typeface="Calibri"/>
            </a:endParaRPr>
          </a:p>
        </p:txBody>
      </p:sp>
      <p:pic>
        <p:nvPicPr>
          <p:cNvPr id="37" name="Google Shape;37;p5" descr="Water running through a bioswale&#10;&#10;"/>
          <p:cNvPicPr preferRelativeResize="0"/>
          <p:nvPr/>
        </p:nvPicPr>
        <p:blipFill rotWithShape="1">
          <a:blip r:embed="rId4">
            <a:alphaModFix/>
          </a:blip>
          <a:srcRect t="23102" b="23096"/>
          <a:stretch/>
        </p:blipFill>
        <p:spPr>
          <a:xfrm>
            <a:off x="124350" y="1948888"/>
            <a:ext cx="2497500" cy="15996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8" name="Google Shape;38;p5" descr="A scientist taking water samples in a river&#10;&#10;"/>
          <p:cNvPicPr preferRelativeResize="0"/>
          <p:nvPr/>
        </p:nvPicPr>
        <p:blipFill rotWithShape="1">
          <a:blip r:embed="rId5">
            <a:alphaModFix/>
          </a:blip>
          <a:srcRect t="2006" b="2006"/>
          <a:stretch/>
        </p:blipFill>
        <p:spPr>
          <a:xfrm>
            <a:off x="124350" y="3704175"/>
            <a:ext cx="2497500" cy="16005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B600CC5D-774A-46D2-8FD4-59C15E16C5C7}"/>
              </a:ext>
            </a:extLst>
          </p:cNvPr>
          <p:cNvSpPr>
            <a:spLocks noGrp="1"/>
          </p:cNvSpPr>
          <p:nvPr>
            <p:ph type="title"/>
          </p:nvPr>
        </p:nvSpPr>
        <p:spPr>
          <a:xfrm>
            <a:off x="926791" y="5642715"/>
            <a:ext cx="5466389" cy="681885"/>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Water Quality Standards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6" descr="Vials being filled with salmon eggs for hatchery production&#10;"/>
          <p:cNvPicPr preferRelativeResize="0"/>
          <p:nvPr/>
        </p:nvPicPr>
        <p:blipFill rotWithShape="1">
          <a:blip r:embed="rId3">
            <a:alphaModFix/>
          </a:blip>
          <a:srcRect t="1969" b="1969"/>
          <a:stretch/>
        </p:blipFill>
        <p:spPr>
          <a:xfrm>
            <a:off x="124350" y="1948888"/>
            <a:ext cx="2497500" cy="16002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46" name="Google Shape;46;p6" descr="A female salmon and her eggs&#10;&#10;"/>
          <p:cNvPicPr preferRelativeResize="0"/>
          <p:nvPr/>
        </p:nvPicPr>
        <p:blipFill rotWithShape="1">
          <a:blip r:embed="rId4">
            <a:alphaModFix/>
          </a:blip>
          <a:srcRect t="1969" b="1969"/>
          <a:stretch/>
        </p:blipFill>
        <p:spPr>
          <a:xfrm>
            <a:off x="124347" y="193600"/>
            <a:ext cx="2497500" cy="16002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7" name="Google Shape;47;p6"/>
          <p:cNvSpPr txBox="1"/>
          <p:nvPr/>
        </p:nvSpPr>
        <p:spPr>
          <a:xfrm>
            <a:off x="8771700" y="3092950"/>
            <a:ext cx="334200" cy="141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000">
                <a:solidFill>
                  <a:srgbClr val="FFFFFF"/>
                </a:solidFill>
              </a:rPr>
              <a:t>7</a:t>
            </a:r>
            <a:endParaRPr sz="1000">
              <a:solidFill>
                <a:srgbClr val="FFFFFF"/>
              </a:solidFill>
            </a:endParaRPr>
          </a:p>
        </p:txBody>
      </p:sp>
      <p:sp>
        <p:nvSpPr>
          <p:cNvPr id="48" name="Google Shape;48;p6"/>
          <p:cNvSpPr txBox="1"/>
          <p:nvPr/>
        </p:nvSpPr>
        <p:spPr>
          <a:xfrm>
            <a:off x="8762700" y="5230500"/>
            <a:ext cx="352200" cy="14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FFFFFF"/>
                </a:solidFill>
              </a:rPr>
              <a:t>20</a:t>
            </a:r>
            <a:endParaRPr sz="1000">
              <a:solidFill>
                <a:srgbClr val="FFFFFF"/>
              </a:solidFill>
            </a:endParaRPr>
          </a:p>
        </p:txBody>
      </p:sp>
      <p:pic>
        <p:nvPicPr>
          <p:cNvPr id="49" name="Google Shape;49;p6" descr="A young student holding a bucket of salmon fry&#10;"/>
          <p:cNvPicPr preferRelativeResize="0"/>
          <p:nvPr/>
        </p:nvPicPr>
        <p:blipFill rotWithShape="1">
          <a:blip r:embed="rId5">
            <a:alphaModFix/>
          </a:blip>
          <a:srcRect t="1885" b="1895"/>
          <a:stretch/>
        </p:blipFill>
        <p:spPr>
          <a:xfrm>
            <a:off x="124350" y="3704175"/>
            <a:ext cx="2497500" cy="16005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0" name="Google Shape;50;p6"/>
          <p:cNvSpPr txBox="1"/>
          <p:nvPr/>
        </p:nvSpPr>
        <p:spPr>
          <a:xfrm>
            <a:off x="2862875" y="193600"/>
            <a:ext cx="5848500" cy="235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Increase Hatchery Production</a:t>
            </a:r>
            <a:br>
              <a:rPr lang="en-US" sz="1800" b="1">
                <a:solidFill>
                  <a:schemeClr val="dk1"/>
                </a:solidFill>
                <a:latin typeface="Calibri"/>
                <a:ea typeface="Calibri"/>
                <a:cs typeface="Calibri"/>
                <a:sym typeface="Calibri"/>
              </a:rPr>
            </a:br>
            <a:r>
              <a:rPr lang="en-US" sz="2400">
                <a:solidFill>
                  <a:schemeClr val="dk1"/>
                </a:solidFill>
              </a:rPr>
              <a:t>Increase the amount of Chinook salmon being produced in hatcheries. This is the quickest way to get more salmon in the mouths of the Southern Residents. </a:t>
            </a:r>
            <a:endParaRPr sz="24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46FEBB7-CA15-4C46-B5E9-FD21C33D90E0}"/>
              </a:ext>
            </a:extLst>
          </p:cNvPr>
          <p:cNvSpPr>
            <a:spLocks noGrp="1"/>
          </p:cNvSpPr>
          <p:nvPr>
            <p:ph type="title"/>
          </p:nvPr>
        </p:nvSpPr>
        <p:spPr>
          <a:xfrm>
            <a:off x="944879" y="5716975"/>
            <a:ext cx="5455921" cy="600005"/>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Hatchery Production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7" name="Google Shape;57;p7" descr="A large dam&#10;&#10;"/>
          <p:cNvPicPr preferRelativeResize="0"/>
          <p:nvPr/>
        </p:nvPicPr>
        <p:blipFill rotWithShape="1">
          <a:blip r:embed="rId3">
            <a:alphaModFix/>
          </a:blip>
          <a:srcRect l="495" r="485"/>
          <a:stretch/>
        </p:blipFill>
        <p:spPr>
          <a:xfrm>
            <a:off x="117526" y="95250"/>
            <a:ext cx="2292300" cy="1527900"/>
          </a:xfrm>
          <a:prstGeom prst="roundRect">
            <a:avLst>
              <a:gd name="adj" fmla="val 16667"/>
            </a:avLst>
          </a:prstGeom>
          <a:noFill/>
          <a:ln w="19050" cap="flat" cmpd="sng">
            <a:solidFill>
              <a:srgbClr val="07477D"/>
            </a:solidFill>
            <a:prstDash val="solid"/>
            <a:round/>
            <a:headEnd type="none" w="sm" len="sm"/>
            <a:tailEnd type="none" w="sm" len="sm"/>
          </a:ln>
          <a:effectLst>
            <a:outerShdw blurRad="57150" dist="19050" dir="5400000" algn="bl" rotWithShape="0">
              <a:srgbClr val="000000">
                <a:alpha val="50000"/>
              </a:srgbClr>
            </a:outerShdw>
          </a:effectLst>
        </p:spPr>
      </p:pic>
      <p:pic>
        <p:nvPicPr>
          <p:cNvPr id="58" name="Google Shape;58;p7" descr="A sign for a fish ladder&#10;&#10;"/>
          <p:cNvPicPr preferRelativeResize="0"/>
          <p:nvPr/>
        </p:nvPicPr>
        <p:blipFill rotWithShape="1">
          <a:blip r:embed="rId4">
            <a:alphaModFix/>
          </a:blip>
          <a:srcRect l="4898" r="4898"/>
          <a:stretch/>
        </p:blipFill>
        <p:spPr>
          <a:xfrm>
            <a:off x="117550" y="3648450"/>
            <a:ext cx="2292300" cy="16950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9" name="Google Shape;59;p7" descr="A salmon trying to pass a dam&#10;&#10;"/>
          <p:cNvPicPr preferRelativeResize="0"/>
          <p:nvPr/>
        </p:nvPicPr>
        <p:blipFill rotWithShape="1">
          <a:blip r:embed="rId5">
            <a:alphaModFix/>
          </a:blip>
          <a:srcRect t="4001" b="4010"/>
          <a:stretch/>
        </p:blipFill>
        <p:spPr>
          <a:xfrm>
            <a:off x="117542" y="1871330"/>
            <a:ext cx="2292300" cy="15288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0" name="Google Shape;60;p7"/>
          <p:cNvSpPr txBox="1"/>
          <p:nvPr/>
        </p:nvSpPr>
        <p:spPr>
          <a:xfrm>
            <a:off x="2770200" y="95250"/>
            <a:ext cx="5205300" cy="311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Remove Problematic Dams</a:t>
            </a:r>
            <a:br>
              <a:rPr lang="en-US" sz="1800" b="1">
                <a:solidFill>
                  <a:schemeClr val="dk1"/>
                </a:solidFill>
                <a:latin typeface="Calibri"/>
                <a:ea typeface="Calibri"/>
                <a:cs typeface="Calibri"/>
                <a:sym typeface="Calibri"/>
              </a:rPr>
            </a:br>
            <a:r>
              <a:rPr lang="en-US" sz="2400">
                <a:solidFill>
                  <a:schemeClr val="dk1"/>
                </a:solidFill>
              </a:rPr>
              <a:t>Some dams pose a substantial obstacle to salmon recovery. Removal of problematic dams and barriers are important for recovering salmon.</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800" b="1">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852E4A09-641B-47B7-B588-115103C70D4A}"/>
              </a:ext>
            </a:extLst>
          </p:cNvPr>
          <p:cNvSpPr>
            <a:spLocks noGrp="1"/>
          </p:cNvSpPr>
          <p:nvPr>
            <p:ph type="title"/>
          </p:nvPr>
        </p:nvSpPr>
        <p:spPr>
          <a:xfrm>
            <a:off x="929641" y="5703656"/>
            <a:ext cx="5478779" cy="613324"/>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Dam Removal</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7" name="Google Shape;67;p8" descr="A sea lion eating a salmon&#10;&#10;"/>
          <p:cNvPicPr preferRelativeResize="0"/>
          <p:nvPr/>
        </p:nvPicPr>
        <p:blipFill rotWithShape="1">
          <a:blip r:embed="rId3">
            <a:alphaModFix/>
          </a:blip>
          <a:srcRect t="29" b="39"/>
          <a:stretch/>
        </p:blipFill>
        <p:spPr>
          <a:xfrm>
            <a:off x="117526" y="95250"/>
            <a:ext cx="2292300" cy="1527900"/>
          </a:xfrm>
          <a:prstGeom prst="roundRect">
            <a:avLst>
              <a:gd name="adj" fmla="val 16667"/>
            </a:avLst>
          </a:prstGeom>
          <a:noFill/>
          <a:ln w="19050" cap="flat" cmpd="sng">
            <a:solidFill>
              <a:srgbClr val="07477D"/>
            </a:solidFill>
            <a:prstDash val="solid"/>
            <a:round/>
            <a:headEnd type="none" w="sm" len="sm"/>
            <a:tailEnd type="none" w="sm" len="sm"/>
          </a:ln>
          <a:effectLst>
            <a:outerShdw blurRad="57150" dist="19050" dir="5400000" algn="bl" rotWithShape="0">
              <a:srgbClr val="000000">
                <a:alpha val="50000"/>
              </a:srgbClr>
            </a:outerShdw>
          </a:effectLst>
        </p:spPr>
      </p:pic>
      <p:pic>
        <p:nvPicPr>
          <p:cNvPr id="68" name="Google Shape;68;p8" descr="A sea lion eating a salmon&#10;"/>
          <p:cNvPicPr preferRelativeResize="0"/>
          <p:nvPr/>
        </p:nvPicPr>
        <p:blipFill rotWithShape="1">
          <a:blip r:embed="rId4">
            <a:alphaModFix/>
          </a:blip>
          <a:srcRect l="4833" r="4824"/>
          <a:stretch/>
        </p:blipFill>
        <p:spPr>
          <a:xfrm>
            <a:off x="117550" y="3648450"/>
            <a:ext cx="2292300" cy="16950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9" name="Google Shape;69;p8" descr="A harbor seal eating a salmon&#10;&#10;"/>
          <p:cNvPicPr preferRelativeResize="0"/>
          <p:nvPr/>
        </p:nvPicPr>
        <p:blipFill rotWithShape="1">
          <a:blip r:embed="rId5">
            <a:alphaModFix/>
          </a:blip>
          <a:srcRect t="33169" r="27103" b="6058"/>
          <a:stretch/>
        </p:blipFill>
        <p:spPr>
          <a:xfrm>
            <a:off x="117542" y="1871330"/>
            <a:ext cx="2292300" cy="15288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70" name="Google Shape;70;p8"/>
          <p:cNvSpPr txBox="1"/>
          <p:nvPr/>
        </p:nvSpPr>
        <p:spPr>
          <a:xfrm>
            <a:off x="2770200" y="95250"/>
            <a:ext cx="6071100" cy="363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Remove Problematic Pinnipeds</a:t>
            </a:r>
            <a:endParaRPr sz="3000" b="1">
              <a:solidFill>
                <a:srgbClr val="07477D"/>
              </a:solidFill>
              <a:latin typeface="Calibri"/>
              <a:ea typeface="Calibri"/>
              <a:cs typeface="Calibri"/>
              <a:sym typeface="Calibri"/>
            </a:endParaRPr>
          </a:p>
          <a:p>
            <a:pPr marL="0" lvl="0" indent="0" algn="l" rtl="0">
              <a:lnSpc>
                <a:spcPct val="115000"/>
              </a:lnSpc>
              <a:spcBef>
                <a:spcPts val="0"/>
              </a:spcBef>
              <a:spcAft>
                <a:spcPts val="0"/>
              </a:spcAft>
              <a:buNone/>
            </a:pPr>
            <a:r>
              <a:rPr lang="en-US" sz="2400">
                <a:solidFill>
                  <a:schemeClr val="dk1"/>
                </a:solidFill>
              </a:rPr>
              <a:t>Populations of some pinnipeds (e.g. seals and sea lions) have greatly increased over the last few decades. Some pinnipeds gather at the mouths of dams and eat lots of Chinook salmon. This proposal would make it easier for officials to kill problematic pinnipeds.</a:t>
            </a:r>
            <a:r>
              <a:rPr lang="en-US" sz="1800" b="1">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AEC84DC3-585F-45F9-B3F5-678D03BCE207}"/>
              </a:ext>
            </a:extLst>
          </p:cNvPr>
          <p:cNvSpPr>
            <a:spLocks noGrp="1"/>
          </p:cNvSpPr>
          <p:nvPr>
            <p:ph type="title"/>
          </p:nvPr>
        </p:nvSpPr>
        <p:spPr>
          <a:xfrm>
            <a:off x="922021" y="5689983"/>
            <a:ext cx="5478779" cy="634617"/>
          </a:xfrm>
        </p:spPr>
        <p:txBody>
          <a:bodyPr/>
          <a:lstStyle/>
          <a:p>
            <a:pPr lvl="0" algn="ctr">
              <a:lnSpc>
                <a:spcPct val="115000"/>
              </a:lnSpc>
              <a:buClr>
                <a:schemeClr val="dk1"/>
              </a:buClr>
              <a:buSzPts val="1100"/>
            </a:pPr>
            <a:r>
              <a:rPr lang="en-US" b="1" dirty="0">
                <a:solidFill>
                  <a:srgbClr val="FEFEFE"/>
                </a:solidFill>
                <a:latin typeface="Helvetica Neue"/>
                <a:ea typeface="Helvetica Neue"/>
                <a:cs typeface="Helvetica Neue"/>
                <a:sym typeface="Helvetica Neue"/>
              </a:rPr>
              <a:t>Pinniped Removal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7" name="Google Shape;77;p9" descr="A commercial fishing boat&#10;&#10;"/>
          <p:cNvPicPr preferRelativeResize="0"/>
          <p:nvPr/>
        </p:nvPicPr>
        <p:blipFill rotWithShape="1">
          <a:blip r:embed="rId3">
            <a:alphaModFix/>
          </a:blip>
          <a:srcRect t="29" b="39"/>
          <a:stretch/>
        </p:blipFill>
        <p:spPr>
          <a:xfrm>
            <a:off x="117526" y="95250"/>
            <a:ext cx="2292300" cy="1527900"/>
          </a:xfrm>
          <a:prstGeom prst="roundRect">
            <a:avLst>
              <a:gd name="adj" fmla="val 16667"/>
            </a:avLst>
          </a:prstGeom>
          <a:noFill/>
          <a:ln w="19050" cap="flat" cmpd="sng">
            <a:solidFill>
              <a:srgbClr val="07477D"/>
            </a:solidFill>
            <a:prstDash val="solid"/>
            <a:round/>
            <a:headEnd type="none" w="sm" len="sm"/>
            <a:tailEnd type="none" w="sm" len="sm"/>
          </a:ln>
          <a:effectLst>
            <a:outerShdw blurRad="57150" dist="19050" dir="5400000" algn="bl" rotWithShape="0">
              <a:srgbClr val="000000">
                <a:alpha val="50000"/>
              </a:srgbClr>
            </a:outerShdw>
          </a:effectLst>
        </p:spPr>
      </p:pic>
      <p:pic>
        <p:nvPicPr>
          <p:cNvPr id="78" name="Google Shape;78;p9" descr="A prepared salmon dish&#10;&#10;"/>
          <p:cNvPicPr preferRelativeResize="0"/>
          <p:nvPr/>
        </p:nvPicPr>
        <p:blipFill rotWithShape="1">
          <a:blip r:embed="rId4">
            <a:alphaModFix/>
          </a:blip>
          <a:srcRect l="4898" r="4898"/>
          <a:stretch/>
        </p:blipFill>
        <p:spPr>
          <a:xfrm>
            <a:off x="117550" y="3648450"/>
            <a:ext cx="2292300" cy="16950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79" name="Google Shape;79;p9" descr="Chinook (king) salmon for sale at a fish market&#10;"/>
          <p:cNvPicPr preferRelativeResize="0"/>
          <p:nvPr/>
        </p:nvPicPr>
        <p:blipFill rotWithShape="1">
          <a:blip r:embed="rId5">
            <a:alphaModFix/>
          </a:blip>
          <a:srcRect l="219" r="219"/>
          <a:stretch/>
        </p:blipFill>
        <p:spPr>
          <a:xfrm>
            <a:off x="117542" y="1871330"/>
            <a:ext cx="2292300" cy="15288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80" name="Google Shape;80;p9"/>
          <p:cNvSpPr txBox="1"/>
          <p:nvPr/>
        </p:nvSpPr>
        <p:spPr>
          <a:xfrm>
            <a:off x="2770200" y="95250"/>
            <a:ext cx="5672700" cy="320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Chinook Fishing Restrictions</a:t>
            </a:r>
            <a:endParaRPr sz="3000" b="1">
              <a:solidFill>
                <a:srgbClr val="07477D"/>
              </a:solidFill>
              <a:latin typeface="Calibri"/>
              <a:ea typeface="Calibri"/>
              <a:cs typeface="Calibri"/>
              <a:sym typeface="Calibri"/>
            </a:endParaRPr>
          </a:p>
          <a:p>
            <a:pPr marL="0" lvl="0" indent="0" algn="l" rtl="0">
              <a:lnSpc>
                <a:spcPct val="115000"/>
              </a:lnSpc>
              <a:spcBef>
                <a:spcPts val="0"/>
              </a:spcBef>
              <a:spcAft>
                <a:spcPts val="0"/>
              </a:spcAft>
              <a:buNone/>
            </a:pPr>
            <a:r>
              <a:rPr lang="en-US" sz="2400">
                <a:solidFill>
                  <a:schemeClr val="dk1"/>
                </a:solidFill>
              </a:rPr>
              <a:t>Since the Southern Residents desperately need more Chinook, this proposal would seek a temporary ban on commercial and recreational Chinook fishing. This ban would not apply to subsistence fishing.  </a:t>
            </a:r>
            <a:endParaRPr sz="24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A7C05359-1B3F-4245-B317-88471FA9793E}"/>
              </a:ext>
            </a:extLst>
          </p:cNvPr>
          <p:cNvSpPr>
            <a:spLocks noGrp="1"/>
          </p:cNvSpPr>
          <p:nvPr>
            <p:ph type="title"/>
          </p:nvPr>
        </p:nvSpPr>
        <p:spPr>
          <a:xfrm>
            <a:off x="464821" y="5718471"/>
            <a:ext cx="6469380" cy="598509"/>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Chinook Fishing Restrictions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7" name="Google Shape;87;p10" descr="The Be Whale Wise logo&#10;&#10;"/>
          <p:cNvPicPr preferRelativeResize="0"/>
          <p:nvPr/>
        </p:nvPicPr>
        <p:blipFill rotWithShape="1">
          <a:blip r:embed="rId3">
            <a:alphaModFix/>
          </a:blip>
          <a:srcRect t="-2175" b="-3925"/>
          <a:stretch/>
        </p:blipFill>
        <p:spPr>
          <a:xfrm>
            <a:off x="117525" y="25750"/>
            <a:ext cx="2292300" cy="16950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88" name="Google Shape;88;p10" descr="A pod of killer whales&#10;"/>
          <p:cNvPicPr preferRelativeResize="0"/>
          <p:nvPr/>
        </p:nvPicPr>
        <p:blipFill rotWithShape="1">
          <a:blip r:embed="rId4">
            <a:alphaModFix/>
          </a:blip>
          <a:srcRect l="13418" r="13418"/>
          <a:stretch/>
        </p:blipFill>
        <p:spPr>
          <a:xfrm>
            <a:off x="117550" y="3648450"/>
            <a:ext cx="2292300" cy="16950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89" name="Google Shape;89;p10" descr="A whale watching tour viewing a killer whale&#10;"/>
          <p:cNvPicPr preferRelativeResize="0"/>
          <p:nvPr/>
        </p:nvPicPr>
        <p:blipFill rotWithShape="1">
          <a:blip r:embed="rId5">
            <a:alphaModFix/>
          </a:blip>
          <a:srcRect l="11768" r="11761"/>
          <a:stretch/>
        </p:blipFill>
        <p:spPr>
          <a:xfrm>
            <a:off x="117542" y="1871330"/>
            <a:ext cx="2292300" cy="1528800"/>
          </a:xfrm>
          <a:prstGeom prst="roundRect">
            <a:avLst>
              <a:gd name="adj" fmla="val 16667"/>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90" name="Google Shape;90;p10"/>
          <p:cNvSpPr txBox="1"/>
          <p:nvPr/>
        </p:nvSpPr>
        <p:spPr>
          <a:xfrm>
            <a:off x="2770200" y="95250"/>
            <a:ext cx="5672700" cy="363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07477D"/>
                </a:solidFill>
                <a:latin typeface="Calibri"/>
                <a:ea typeface="Calibri"/>
                <a:cs typeface="Calibri"/>
                <a:sym typeface="Calibri"/>
              </a:rPr>
              <a:t>Vessel Restrictions</a:t>
            </a:r>
            <a:endParaRPr sz="3000" b="1">
              <a:solidFill>
                <a:srgbClr val="07477D"/>
              </a:solidFill>
              <a:latin typeface="Calibri"/>
              <a:ea typeface="Calibri"/>
              <a:cs typeface="Calibri"/>
              <a:sym typeface="Calibri"/>
            </a:endParaRPr>
          </a:p>
          <a:p>
            <a:pPr marL="0" lvl="0" indent="0" algn="l" rtl="0">
              <a:lnSpc>
                <a:spcPct val="115000"/>
              </a:lnSpc>
              <a:spcBef>
                <a:spcPts val="0"/>
              </a:spcBef>
              <a:spcAft>
                <a:spcPts val="0"/>
              </a:spcAft>
              <a:buNone/>
            </a:pPr>
            <a:r>
              <a:rPr lang="en-US" sz="2400">
                <a:solidFill>
                  <a:schemeClr val="dk1"/>
                </a:solidFill>
              </a:rPr>
              <a:t>Boat traffic and noise interferes with the Southern Resident’s ability to hunt for salmon and rest. This proposal would require boats to stay at least 400 yards away from the Southern Residents. It would also place a temporary ban on commercial whale watching tours. </a:t>
            </a:r>
            <a:endParaRPr sz="24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FC911057-79A0-4AC2-A2C2-520C613F620B}"/>
              </a:ext>
            </a:extLst>
          </p:cNvPr>
          <p:cNvSpPr>
            <a:spLocks noGrp="1"/>
          </p:cNvSpPr>
          <p:nvPr>
            <p:ph type="title"/>
          </p:nvPr>
        </p:nvSpPr>
        <p:spPr>
          <a:xfrm>
            <a:off x="914401" y="5714011"/>
            <a:ext cx="5478779" cy="595349"/>
          </a:xfrm>
        </p:spPr>
        <p:txBody>
          <a:bodyPr/>
          <a:lstStyle/>
          <a:p>
            <a:pPr lvl="0" algn="ctr">
              <a:lnSpc>
                <a:spcPct val="115000"/>
              </a:lnSpc>
            </a:pPr>
            <a:r>
              <a:rPr lang="en-US" b="1" dirty="0">
                <a:solidFill>
                  <a:srgbClr val="FEFEFE"/>
                </a:solidFill>
                <a:latin typeface="Helvetica Neue"/>
                <a:ea typeface="Helvetica Neue"/>
                <a:cs typeface="Helvetica Neue"/>
                <a:sym typeface="Helvetica Neue"/>
              </a:rPr>
              <a:t>Vessel Restrictions</a:t>
            </a:r>
          </a:p>
        </p:txBody>
      </p:sp>
    </p:spTree>
  </p:cSld>
  <p:clrMapOvr>
    <a:masterClrMapping/>
  </p:clrMapOvr>
</p:sld>
</file>

<file path=ppt/theme/theme1.xml><?xml version="1.0" encoding="utf-8"?>
<a:theme xmlns:a="http://schemas.openxmlformats.org/drawingml/2006/main" name="4_View">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400</Words>
  <Application>Microsoft Office PowerPoint</Application>
  <PresentationFormat>On-screen Show (4:3)</PresentationFormat>
  <Paragraphs>51</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Arial Narrow</vt:lpstr>
      <vt:lpstr>Calibri</vt:lpstr>
      <vt:lpstr>Cambria</vt:lpstr>
      <vt:lpstr>Helvetica Neue</vt:lpstr>
      <vt:lpstr>Noto Sans Symbols</vt:lpstr>
      <vt:lpstr>4_View</vt:lpstr>
      <vt:lpstr>Orca Task Force</vt:lpstr>
      <vt:lpstr>Water Quality Standards</vt:lpstr>
      <vt:lpstr>Hatchery Production</vt:lpstr>
      <vt:lpstr>Dam Removal</vt:lpstr>
      <vt:lpstr>Pinniped Removal</vt:lpstr>
      <vt:lpstr>Chinook Fishing Restrictions</vt:lpstr>
      <vt:lpstr>Vessel Restrictions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Justin Peters</cp:lastModifiedBy>
  <cp:revision>3</cp:revision>
  <dcterms:modified xsi:type="dcterms:W3CDTF">2021-08-04T19:14:59Z</dcterms:modified>
</cp:coreProperties>
</file>